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media/image3.jpg" ContentType="image/jpeg"/>
  <Override PartName="/ppt/media/image4.jpg" ContentType="image/jpeg"/>
  <Override PartName="/ppt/media/image5.jpg" ContentType="image/jpeg"/>
  <Override PartName="/ppt/media/image6.jpg" ContentType="image/jpeg"/>
  <Override PartName="/ppt/media/image9.jpg" ContentType="image/jpeg"/>
  <Override PartName="/ppt/media/image10.jpg" ContentType="image/jpeg"/>
  <Override PartName="/ppt/media/image11.jpg" ContentType="image/jpeg"/>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72" r:id="rId1"/>
  </p:sldMasterIdLst>
  <p:sldIdLst>
    <p:sldId id="256" r:id="rId2"/>
    <p:sldId id="268" r:id="rId3"/>
    <p:sldId id="258" r:id="rId4"/>
    <p:sldId id="269" r:id="rId5"/>
    <p:sldId id="259" r:id="rId6"/>
    <p:sldId id="260" r:id="rId7"/>
    <p:sldId id="261" r:id="rId8"/>
    <p:sldId id="262" r:id="rId9"/>
    <p:sldId id="266" r:id="rId10"/>
    <p:sldId id="263" r:id="rId11"/>
    <p:sldId id="264" r:id="rId12"/>
    <p:sldId id="267" r:id="rId13"/>
    <p:sldId id="265" r:id="rId14"/>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257339D3-43B0-4D6E-8D06-D9780A66FE7D}" type="datetimeFigureOut">
              <a:rPr lang="bs-Latn-BA" smtClean="0"/>
              <a:t>6.1.2013</a:t>
            </a:fld>
            <a:endParaRPr lang="bs-Latn-BA"/>
          </a:p>
        </p:txBody>
      </p:sp>
      <p:sp>
        <p:nvSpPr>
          <p:cNvPr id="17" name="Footer Placeholder 16"/>
          <p:cNvSpPr>
            <a:spLocks noGrp="1"/>
          </p:cNvSpPr>
          <p:nvPr>
            <p:ph type="ftr" sz="quarter" idx="11"/>
          </p:nvPr>
        </p:nvSpPr>
        <p:spPr/>
        <p:txBody>
          <a:bodyPr/>
          <a:lstStyle>
            <a:extLst/>
          </a:lstStyle>
          <a:p>
            <a:endParaRPr lang="bs-Latn-BA"/>
          </a:p>
        </p:txBody>
      </p:sp>
      <p:sp>
        <p:nvSpPr>
          <p:cNvPr id="29" name="Slide Number Placeholder 28"/>
          <p:cNvSpPr>
            <a:spLocks noGrp="1"/>
          </p:cNvSpPr>
          <p:nvPr>
            <p:ph type="sldNum" sz="quarter" idx="12"/>
          </p:nvPr>
        </p:nvSpPr>
        <p:spPr/>
        <p:txBody>
          <a:bodyPr/>
          <a:lstStyle>
            <a:extLst/>
          </a:lstStyle>
          <a:p>
            <a:fld id="{D39A0CEB-FC39-4522-A27A-A3E822A23D1A}" type="slidenum">
              <a:rPr lang="bs-Latn-BA" smtClean="0"/>
              <a:t>‹#›</a:t>
            </a:fld>
            <a:endParaRPr lang="bs-Latn-BA"/>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57339D3-43B0-4D6E-8D06-D9780A66FE7D}" type="datetimeFigureOut">
              <a:rPr lang="bs-Latn-BA" smtClean="0"/>
              <a:t>6.1.2013</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D39A0CEB-FC39-4522-A27A-A3E822A23D1A}" type="slidenum">
              <a:rPr lang="bs-Latn-BA" smtClean="0"/>
              <a:t>‹#›</a:t>
            </a:fld>
            <a:endParaRPr lang="bs-Latn-B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257339D3-43B0-4D6E-8D06-D9780A66FE7D}" type="datetimeFigureOut">
              <a:rPr lang="bs-Latn-BA" smtClean="0"/>
              <a:t>6.1.2013</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D39A0CEB-FC39-4522-A27A-A3E822A23D1A}" type="slidenum">
              <a:rPr lang="bs-Latn-BA" smtClean="0"/>
              <a:t>‹#›</a:t>
            </a:fld>
            <a:endParaRPr lang="bs-Latn-BA"/>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57339D3-43B0-4D6E-8D06-D9780A66FE7D}" type="datetimeFigureOut">
              <a:rPr lang="bs-Latn-BA" smtClean="0"/>
              <a:t>6.1.2013</a:t>
            </a:fld>
            <a:endParaRPr lang="bs-Latn-BA"/>
          </a:p>
        </p:txBody>
      </p:sp>
      <p:sp>
        <p:nvSpPr>
          <p:cNvPr id="6" name="Footer Placeholder 5"/>
          <p:cNvSpPr>
            <a:spLocks noGrp="1"/>
          </p:cNvSpPr>
          <p:nvPr>
            <p:ph type="ftr" sz="quarter" idx="11"/>
          </p:nvPr>
        </p:nvSpPr>
        <p:spPr/>
        <p:txBody>
          <a:bodyPr/>
          <a:lstStyle>
            <a:extLst/>
          </a:lstStyle>
          <a:p>
            <a:endParaRPr lang="bs-Latn-BA"/>
          </a:p>
        </p:txBody>
      </p:sp>
      <p:sp>
        <p:nvSpPr>
          <p:cNvPr id="7" name="Slide Number Placeholder 6"/>
          <p:cNvSpPr>
            <a:spLocks noGrp="1"/>
          </p:cNvSpPr>
          <p:nvPr>
            <p:ph type="sldNum" sz="quarter" idx="12"/>
          </p:nvPr>
        </p:nvSpPr>
        <p:spPr/>
        <p:txBody>
          <a:bodyPr/>
          <a:lstStyle>
            <a:extLst/>
          </a:lstStyle>
          <a:p>
            <a:fld id="{D39A0CEB-FC39-4522-A27A-A3E822A23D1A}" type="slidenum">
              <a:rPr lang="bs-Latn-BA" smtClean="0"/>
              <a:t>‹#›</a:t>
            </a:fld>
            <a:endParaRPr lang="bs-Latn-B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57339D3-43B0-4D6E-8D06-D9780A66FE7D}" type="datetimeFigureOut">
              <a:rPr lang="bs-Latn-BA" smtClean="0"/>
              <a:t>6.1.2013</a:t>
            </a:fld>
            <a:endParaRPr lang="bs-Latn-BA"/>
          </a:p>
        </p:txBody>
      </p:sp>
      <p:sp>
        <p:nvSpPr>
          <p:cNvPr id="8" name="Footer Placeholder 7"/>
          <p:cNvSpPr>
            <a:spLocks noGrp="1"/>
          </p:cNvSpPr>
          <p:nvPr>
            <p:ph type="ftr" sz="quarter" idx="11"/>
          </p:nvPr>
        </p:nvSpPr>
        <p:spPr/>
        <p:txBody>
          <a:bodyPr/>
          <a:lstStyle>
            <a:extLst/>
          </a:lstStyle>
          <a:p>
            <a:endParaRPr lang="bs-Latn-BA"/>
          </a:p>
        </p:txBody>
      </p:sp>
      <p:sp>
        <p:nvSpPr>
          <p:cNvPr id="9" name="Slide Number Placeholder 8"/>
          <p:cNvSpPr>
            <a:spLocks noGrp="1"/>
          </p:cNvSpPr>
          <p:nvPr>
            <p:ph type="sldNum" sz="quarter" idx="12"/>
          </p:nvPr>
        </p:nvSpPr>
        <p:spPr/>
        <p:txBody>
          <a:bodyPr/>
          <a:lstStyle>
            <a:extLst/>
          </a:lstStyle>
          <a:p>
            <a:fld id="{D39A0CEB-FC39-4522-A27A-A3E822A23D1A}" type="slidenum">
              <a:rPr lang="bs-Latn-BA" smtClean="0"/>
              <a:t>‹#›</a:t>
            </a:fld>
            <a:endParaRPr lang="bs-Latn-BA"/>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57339D3-43B0-4D6E-8D06-D9780A66FE7D}" type="datetimeFigureOut">
              <a:rPr lang="bs-Latn-BA" smtClean="0"/>
              <a:t>6.1.2013</a:t>
            </a:fld>
            <a:endParaRPr lang="bs-Latn-BA"/>
          </a:p>
        </p:txBody>
      </p:sp>
      <p:sp>
        <p:nvSpPr>
          <p:cNvPr id="4" name="Footer Placeholder 3"/>
          <p:cNvSpPr>
            <a:spLocks noGrp="1"/>
          </p:cNvSpPr>
          <p:nvPr>
            <p:ph type="ftr" sz="quarter" idx="11"/>
          </p:nvPr>
        </p:nvSpPr>
        <p:spPr/>
        <p:txBody>
          <a:bodyPr/>
          <a:lstStyle>
            <a:extLst/>
          </a:lstStyle>
          <a:p>
            <a:endParaRPr lang="bs-Latn-BA"/>
          </a:p>
        </p:txBody>
      </p:sp>
      <p:sp>
        <p:nvSpPr>
          <p:cNvPr id="5" name="Slide Number Placeholder 4"/>
          <p:cNvSpPr>
            <a:spLocks noGrp="1"/>
          </p:cNvSpPr>
          <p:nvPr>
            <p:ph type="sldNum" sz="quarter" idx="12"/>
          </p:nvPr>
        </p:nvSpPr>
        <p:spPr/>
        <p:txBody>
          <a:bodyPr/>
          <a:lstStyle>
            <a:extLst/>
          </a:lstStyle>
          <a:p>
            <a:fld id="{D39A0CEB-FC39-4522-A27A-A3E822A23D1A}" type="slidenum">
              <a:rPr lang="bs-Latn-BA" smtClean="0"/>
              <a:t>‹#›</a:t>
            </a:fld>
            <a:endParaRPr lang="bs-Latn-B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257339D3-43B0-4D6E-8D06-D9780A66FE7D}" type="datetimeFigureOut">
              <a:rPr lang="bs-Latn-BA" smtClean="0"/>
              <a:t>6.1.2013</a:t>
            </a:fld>
            <a:endParaRPr lang="bs-Latn-BA"/>
          </a:p>
        </p:txBody>
      </p:sp>
      <p:sp>
        <p:nvSpPr>
          <p:cNvPr id="3" name="Footer Placeholder 2"/>
          <p:cNvSpPr>
            <a:spLocks noGrp="1"/>
          </p:cNvSpPr>
          <p:nvPr>
            <p:ph type="ftr" sz="quarter" idx="11"/>
          </p:nvPr>
        </p:nvSpPr>
        <p:spPr/>
        <p:txBody>
          <a:bodyPr/>
          <a:lstStyle>
            <a:extLst/>
          </a:lstStyle>
          <a:p>
            <a:endParaRPr lang="bs-Latn-BA"/>
          </a:p>
        </p:txBody>
      </p:sp>
      <p:sp>
        <p:nvSpPr>
          <p:cNvPr id="4" name="Slide Number Placeholder 3"/>
          <p:cNvSpPr>
            <a:spLocks noGrp="1"/>
          </p:cNvSpPr>
          <p:nvPr>
            <p:ph type="sldNum" sz="quarter" idx="12"/>
          </p:nvPr>
        </p:nvSpPr>
        <p:spPr/>
        <p:txBody>
          <a:bodyPr/>
          <a:lstStyle>
            <a:extLst/>
          </a:lstStyle>
          <a:p>
            <a:fld id="{D39A0CEB-FC39-4522-A27A-A3E822A23D1A}" type="slidenum">
              <a:rPr lang="bs-Latn-BA" smtClean="0"/>
              <a:t>‹#›</a:t>
            </a:fld>
            <a:endParaRPr lang="bs-Latn-B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57339D3-43B0-4D6E-8D06-D9780A66FE7D}" type="datetimeFigureOut">
              <a:rPr lang="bs-Latn-BA" smtClean="0"/>
              <a:t>6.1.2013</a:t>
            </a:fld>
            <a:endParaRPr lang="bs-Latn-BA"/>
          </a:p>
        </p:txBody>
      </p:sp>
      <p:sp>
        <p:nvSpPr>
          <p:cNvPr id="6" name="Footer Placeholder 5"/>
          <p:cNvSpPr>
            <a:spLocks noGrp="1"/>
          </p:cNvSpPr>
          <p:nvPr>
            <p:ph type="ftr" sz="quarter" idx="11"/>
          </p:nvPr>
        </p:nvSpPr>
        <p:spPr/>
        <p:txBody>
          <a:bodyPr/>
          <a:lstStyle>
            <a:extLst/>
          </a:lstStyle>
          <a:p>
            <a:endParaRPr lang="bs-Latn-BA"/>
          </a:p>
        </p:txBody>
      </p:sp>
      <p:sp>
        <p:nvSpPr>
          <p:cNvPr id="7" name="Slide Number Placeholder 6"/>
          <p:cNvSpPr>
            <a:spLocks noGrp="1"/>
          </p:cNvSpPr>
          <p:nvPr>
            <p:ph type="sldNum" sz="quarter" idx="12"/>
          </p:nvPr>
        </p:nvSpPr>
        <p:spPr/>
        <p:txBody>
          <a:bodyPr/>
          <a:lstStyle>
            <a:extLst/>
          </a:lstStyle>
          <a:p>
            <a:fld id="{D39A0CEB-FC39-4522-A27A-A3E822A23D1A}" type="slidenum">
              <a:rPr lang="bs-Latn-BA" smtClean="0"/>
              <a:t>‹#›</a:t>
            </a:fld>
            <a:endParaRPr lang="bs-Latn-B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257339D3-43B0-4D6E-8D06-D9780A66FE7D}" type="datetimeFigureOut">
              <a:rPr lang="bs-Latn-BA" smtClean="0"/>
              <a:t>6.1.2013</a:t>
            </a:fld>
            <a:endParaRPr lang="bs-Latn-BA"/>
          </a:p>
        </p:txBody>
      </p:sp>
      <p:sp>
        <p:nvSpPr>
          <p:cNvPr id="6" name="Footer Placeholder 5"/>
          <p:cNvSpPr>
            <a:spLocks noGrp="1"/>
          </p:cNvSpPr>
          <p:nvPr>
            <p:ph type="ftr" sz="quarter" idx="11"/>
          </p:nvPr>
        </p:nvSpPr>
        <p:spPr>
          <a:xfrm>
            <a:off x="914400" y="55499"/>
            <a:ext cx="5562600" cy="365125"/>
          </a:xfrm>
        </p:spPr>
        <p:txBody>
          <a:bodyPr/>
          <a:lstStyle>
            <a:extLst/>
          </a:lstStyle>
          <a:p>
            <a:endParaRPr lang="bs-Latn-BA"/>
          </a:p>
        </p:txBody>
      </p:sp>
      <p:sp>
        <p:nvSpPr>
          <p:cNvPr id="7" name="Slide Number Placeholder 6"/>
          <p:cNvSpPr>
            <a:spLocks noGrp="1"/>
          </p:cNvSpPr>
          <p:nvPr>
            <p:ph type="sldNum" sz="quarter" idx="12"/>
          </p:nvPr>
        </p:nvSpPr>
        <p:spPr>
          <a:xfrm>
            <a:off x="8610600" y="55499"/>
            <a:ext cx="457200" cy="365125"/>
          </a:xfrm>
        </p:spPr>
        <p:txBody>
          <a:bodyPr/>
          <a:lstStyle>
            <a:extLst/>
          </a:lstStyle>
          <a:p>
            <a:fld id="{D39A0CEB-FC39-4522-A27A-A3E822A23D1A}" type="slidenum">
              <a:rPr lang="bs-Latn-BA" smtClean="0"/>
              <a:t>‹#›</a:t>
            </a:fld>
            <a:endParaRPr lang="bs-Latn-B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57339D3-43B0-4D6E-8D06-D9780A66FE7D}" type="datetimeFigureOut">
              <a:rPr lang="bs-Latn-BA" smtClean="0"/>
              <a:t>6.1.2013</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D39A0CEB-FC39-4522-A27A-A3E822A23D1A}" type="slidenum">
              <a:rPr lang="bs-Latn-BA" smtClean="0"/>
              <a:t>‹#›</a:t>
            </a:fld>
            <a:endParaRPr lang="bs-Latn-B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57339D3-43B0-4D6E-8D06-D9780A66FE7D}" type="datetimeFigureOut">
              <a:rPr lang="bs-Latn-BA" smtClean="0"/>
              <a:t>6.1.2013</a:t>
            </a:fld>
            <a:endParaRPr lang="bs-Latn-BA"/>
          </a:p>
        </p:txBody>
      </p:sp>
      <p:sp>
        <p:nvSpPr>
          <p:cNvPr id="5" name="Footer Placeholder 4"/>
          <p:cNvSpPr>
            <a:spLocks noGrp="1"/>
          </p:cNvSpPr>
          <p:nvPr>
            <p:ph type="ftr" sz="quarter" idx="11"/>
          </p:nvPr>
        </p:nvSpPr>
        <p:spPr/>
        <p:txBody>
          <a:bodyPr/>
          <a:lstStyle>
            <a:extLst/>
          </a:lstStyle>
          <a:p>
            <a:endParaRPr lang="bs-Latn-BA"/>
          </a:p>
        </p:txBody>
      </p:sp>
      <p:sp>
        <p:nvSpPr>
          <p:cNvPr id="6" name="Slide Number Placeholder 5"/>
          <p:cNvSpPr>
            <a:spLocks noGrp="1"/>
          </p:cNvSpPr>
          <p:nvPr>
            <p:ph type="sldNum" sz="quarter" idx="12"/>
          </p:nvPr>
        </p:nvSpPr>
        <p:spPr/>
        <p:txBody>
          <a:bodyPr/>
          <a:lstStyle>
            <a:extLst/>
          </a:lstStyle>
          <a:p>
            <a:fld id="{D39A0CEB-FC39-4522-A27A-A3E822A23D1A}" type="slidenum">
              <a:rPr lang="bs-Latn-BA" smtClean="0"/>
              <a:t>‹#›</a:t>
            </a:fld>
            <a:endParaRPr lang="bs-Latn-B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257339D3-43B0-4D6E-8D06-D9780A66FE7D}" type="datetimeFigureOut">
              <a:rPr lang="bs-Latn-BA" smtClean="0"/>
              <a:t>6.1.2013</a:t>
            </a:fld>
            <a:endParaRPr lang="bs-Latn-BA"/>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bs-Latn-BA"/>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D39A0CEB-FC39-4522-A27A-A3E822A23D1A}" type="slidenum">
              <a:rPr lang="bs-Latn-BA" smtClean="0"/>
              <a:t>‹#›</a:t>
            </a:fld>
            <a:endParaRPr lang="bs-Latn-BA"/>
          </a:p>
        </p:txBody>
      </p:sp>
    </p:spTree>
  </p:cSld>
  <p:clrMap bg1="dk1" tx1="lt1" bg2="dk2" tx2="lt2" accent1="accent1" accent2="accent2" accent3="accent3" accent4="accent4" accent5="accent5" accent6="accent6" hlink="hlink" folHlink="folHlink"/>
  <p:sldLayoutIdLst>
    <p:sldLayoutId id="2147483973"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bs-Latn-BA" dirty="0" smtClean="0"/>
              <a:t>Digitalizacija 3d objekta</a:t>
            </a:r>
            <a:endParaRPr lang="bs-Latn-BA" dirty="0"/>
          </a:p>
        </p:txBody>
      </p:sp>
      <p:sp>
        <p:nvSpPr>
          <p:cNvPr id="3" name="Subtitle 2"/>
          <p:cNvSpPr>
            <a:spLocks noGrp="1"/>
          </p:cNvSpPr>
          <p:nvPr>
            <p:ph type="subTitle" idx="1"/>
          </p:nvPr>
        </p:nvSpPr>
        <p:spPr/>
        <p:txBody>
          <a:bodyPr/>
          <a:lstStyle/>
          <a:p>
            <a:r>
              <a:rPr lang="bs-Latn-BA" dirty="0" smtClean="0"/>
              <a:t>Faketa Hamzić</a:t>
            </a:r>
            <a:endParaRPr lang="bs-Latn-BA" dirty="0"/>
          </a:p>
        </p:txBody>
      </p:sp>
    </p:spTree>
    <p:extLst>
      <p:ext uri="{BB962C8B-B14F-4D97-AF65-F5344CB8AC3E}">
        <p14:creationId xmlns:p14="http://schemas.microsoft.com/office/powerpoint/2010/main" val="2932582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340768"/>
            <a:ext cx="7920880" cy="646331"/>
          </a:xfrm>
          <a:prstGeom prst="rect">
            <a:avLst/>
          </a:prstGeom>
        </p:spPr>
        <p:txBody>
          <a:bodyPr wrap="square">
            <a:spAutoFit/>
          </a:bodyPr>
          <a:lstStyle/>
          <a:p>
            <a:r>
              <a:rPr lang="bs-Latn-BA" b="1" dirty="0"/>
              <a:t>Digitalizacija </a:t>
            </a:r>
            <a:r>
              <a:rPr lang="bs-Latn-BA" dirty="0"/>
              <a:t>je proces pretvaranja analognog signala u digitalni oblik ( signali se mogu prenositi preko različitih prijenosnih medija kao analogni i digitalni).</a:t>
            </a:r>
          </a:p>
        </p:txBody>
      </p:sp>
      <p:sp>
        <p:nvSpPr>
          <p:cNvPr id="3" name="TextBox 2"/>
          <p:cNvSpPr txBox="1"/>
          <p:nvPr/>
        </p:nvSpPr>
        <p:spPr>
          <a:xfrm>
            <a:off x="539552" y="446196"/>
            <a:ext cx="2376264" cy="738664"/>
          </a:xfrm>
          <a:prstGeom prst="rect">
            <a:avLst/>
          </a:prstGeom>
          <a:noFill/>
        </p:spPr>
        <p:txBody>
          <a:bodyPr wrap="square" rtlCol="0">
            <a:spAutoFit/>
          </a:bodyPr>
          <a:lstStyle/>
          <a:p>
            <a:r>
              <a:rPr lang="bs-Latn-BA" sz="2400" dirty="0" smtClean="0"/>
              <a:t>Digitalizacija</a:t>
            </a:r>
          </a:p>
          <a:p>
            <a:endParaRPr lang="bs-Latn-BA" dirty="0"/>
          </a:p>
        </p:txBody>
      </p:sp>
      <p:sp>
        <p:nvSpPr>
          <p:cNvPr id="6" name="Rectangle 5"/>
          <p:cNvSpPr/>
          <p:nvPr/>
        </p:nvSpPr>
        <p:spPr>
          <a:xfrm>
            <a:off x="239091" y="2353175"/>
            <a:ext cx="8352928" cy="923330"/>
          </a:xfrm>
          <a:prstGeom prst="rect">
            <a:avLst/>
          </a:prstGeom>
        </p:spPr>
        <p:txBody>
          <a:bodyPr wrap="square">
            <a:spAutoFit/>
          </a:bodyPr>
          <a:lstStyle/>
          <a:p>
            <a:r>
              <a:rPr lang="bs-Latn-BA" dirty="0" smtClean="0"/>
              <a:t>To znači transformacija podataka iz oblika razunmljivog čovjeku, u oblik razumljiv računaru.  Moguće je digitalizirati sve vrste gradiva, od teksta, audio i video zapisa, te trodimenzionalnih objekata u digitalni oblik.</a:t>
            </a:r>
            <a:endParaRPr lang="bs-Latn-BA" dirty="0"/>
          </a:p>
        </p:txBody>
      </p:sp>
      <p:pic>
        <p:nvPicPr>
          <p:cNvPr id="8" name="Picture Placeholder 4"/>
          <p:cNvPicPr>
            <a:picLocks/>
          </p:cNvPicPr>
          <p:nvPr/>
        </p:nvPicPr>
        <p:blipFill>
          <a:blip r:embed="rId2">
            <a:extLst>
              <a:ext uri="{28A0092B-C50C-407E-A947-70E740481C1C}">
                <a14:useLocalDpi xmlns:a14="http://schemas.microsoft.com/office/drawing/2010/main" val="0"/>
              </a:ext>
            </a:extLst>
          </a:blip>
          <a:srcRect t="3175" b="3175"/>
          <a:stretch>
            <a:fillRect/>
          </a:stretch>
        </p:blipFill>
        <p:spPr>
          <a:xfrm>
            <a:off x="539552" y="3674641"/>
            <a:ext cx="7056784" cy="2831363"/>
          </a:xfrm>
          <a:prstGeom prst="rect">
            <a:avLst/>
          </a:prstGeom>
        </p:spPr>
      </p:pic>
    </p:spTree>
    <p:extLst>
      <p:ext uri="{BB962C8B-B14F-4D97-AF65-F5344CB8AC3E}">
        <p14:creationId xmlns:p14="http://schemas.microsoft.com/office/powerpoint/2010/main" val="1450240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548680"/>
            <a:ext cx="4572000" cy="646331"/>
          </a:xfrm>
          <a:prstGeom prst="rect">
            <a:avLst/>
          </a:prstGeom>
        </p:spPr>
        <p:txBody>
          <a:bodyPr>
            <a:spAutoFit/>
          </a:bodyPr>
          <a:lstStyle/>
          <a:p>
            <a:r>
              <a:rPr lang="bs-Latn-BA" b="1" dirty="0"/>
              <a:t>Postupci digitalizacije</a:t>
            </a:r>
          </a:p>
          <a:p>
            <a:r>
              <a:rPr lang="bs-Latn-BA" dirty="0"/>
              <a:t> </a:t>
            </a:r>
          </a:p>
        </p:txBody>
      </p:sp>
      <p:sp>
        <p:nvSpPr>
          <p:cNvPr id="3" name="Rectangle 2"/>
          <p:cNvSpPr/>
          <p:nvPr/>
        </p:nvSpPr>
        <p:spPr>
          <a:xfrm>
            <a:off x="251520" y="1013865"/>
            <a:ext cx="7632848" cy="369332"/>
          </a:xfrm>
          <a:prstGeom prst="rect">
            <a:avLst/>
          </a:prstGeom>
        </p:spPr>
        <p:txBody>
          <a:bodyPr wrap="square">
            <a:spAutoFit/>
          </a:bodyPr>
          <a:lstStyle/>
          <a:p>
            <a:r>
              <a:rPr lang="bs-Latn-BA" dirty="0"/>
              <a:t>Postupci digitalizacije razlikuju se ovisno o vrsti gradiva koje se digitalizira.</a:t>
            </a:r>
          </a:p>
        </p:txBody>
      </p:sp>
      <p:sp>
        <p:nvSpPr>
          <p:cNvPr id="4" name="Rectangle 3"/>
          <p:cNvSpPr/>
          <p:nvPr/>
        </p:nvSpPr>
        <p:spPr>
          <a:xfrm>
            <a:off x="224167" y="2204864"/>
            <a:ext cx="8496944" cy="2585323"/>
          </a:xfrm>
          <a:prstGeom prst="rect">
            <a:avLst/>
          </a:prstGeom>
        </p:spPr>
        <p:txBody>
          <a:bodyPr wrap="square">
            <a:spAutoFit/>
          </a:bodyPr>
          <a:lstStyle/>
          <a:p>
            <a:r>
              <a:rPr lang="bs-Latn-BA" dirty="0"/>
              <a:t>Tekstualno gradivo</a:t>
            </a:r>
          </a:p>
          <a:p>
            <a:r>
              <a:rPr lang="bs-Latn-BA" dirty="0"/>
              <a:t> </a:t>
            </a:r>
          </a:p>
          <a:p>
            <a:r>
              <a:rPr lang="bs-Latn-BA" dirty="0"/>
              <a:t>Tekstualno gradivo može se digitalizirati na tri načina: prepisivanjem, skeniranjem i fotografiranjem digitalnim fotoaparatom.U slučaju skeniranja i fotografiranja potrebno je provesti i optičko prepoznavanje (eng.OCR- Optical character recognition). Prepisivanje je najdugotrajniji i najskuplji od nabrojanih postupaka i najčešće se koristi kad rukopisa. </a:t>
            </a:r>
          </a:p>
          <a:p>
            <a:r>
              <a:rPr lang="bs-Latn-BA" dirty="0"/>
              <a:t>Fotografiranje teksta vrši se digitalnim fotoaparatom. Najčešće se koristi kod gradiva za koje postoji opasnost od oštećenja</a:t>
            </a:r>
          </a:p>
        </p:txBody>
      </p:sp>
      <p:sp>
        <p:nvSpPr>
          <p:cNvPr id="5" name="Rectangle 4"/>
          <p:cNvSpPr/>
          <p:nvPr/>
        </p:nvSpPr>
        <p:spPr>
          <a:xfrm>
            <a:off x="224167" y="5229200"/>
            <a:ext cx="8496944" cy="1200329"/>
          </a:xfrm>
          <a:prstGeom prst="rect">
            <a:avLst/>
          </a:prstGeom>
        </p:spPr>
        <p:txBody>
          <a:bodyPr wrap="square">
            <a:spAutoFit/>
          </a:bodyPr>
          <a:lstStyle/>
          <a:p>
            <a:r>
              <a:rPr lang="bs-Latn-BA" dirty="0"/>
              <a:t>Slikovno gradivo</a:t>
            </a:r>
          </a:p>
          <a:p>
            <a:r>
              <a:rPr lang="bs-Latn-BA" dirty="0"/>
              <a:t> </a:t>
            </a:r>
          </a:p>
          <a:p>
            <a:r>
              <a:rPr lang="bs-Latn-BA" dirty="0"/>
              <a:t>Slikovno gradivo se digitalizira skeniranjem ili fotografiranjem. Ako se digitalizira skeniranjem, potrebno je odabrati skener što veće razlučivosti. </a:t>
            </a:r>
          </a:p>
        </p:txBody>
      </p:sp>
    </p:spTree>
    <p:extLst>
      <p:ext uri="{BB962C8B-B14F-4D97-AF65-F5344CB8AC3E}">
        <p14:creationId xmlns:p14="http://schemas.microsoft.com/office/powerpoint/2010/main" val="21561226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841766"/>
            <a:ext cx="8280920" cy="1477328"/>
          </a:xfrm>
          <a:prstGeom prst="rect">
            <a:avLst/>
          </a:prstGeom>
        </p:spPr>
        <p:txBody>
          <a:bodyPr wrap="square">
            <a:spAutoFit/>
          </a:bodyPr>
          <a:lstStyle/>
          <a:p>
            <a:r>
              <a:rPr lang="bs-Latn-BA" dirty="0"/>
              <a:t>Kod fotografiranja slikovnog gradiva važno je kvalitetno osvjetljenje. U pravilu se izrađuju tri verzije svake digitalizirane slike: jedna u boji s maksimalnom razlučivošću, druga s manjim brojem nijansi,  ili u skali sivih tonova(eng.Grayscale) koja će biti pogodna za slanje mrežom, te treću, identifikacijsku sličicu. </a:t>
            </a:r>
            <a:endParaRPr lang="bs-Latn-BA" dirty="0"/>
          </a:p>
        </p:txBody>
      </p:sp>
      <p:sp>
        <p:nvSpPr>
          <p:cNvPr id="3" name="Rectangle 2"/>
          <p:cNvSpPr/>
          <p:nvPr/>
        </p:nvSpPr>
        <p:spPr>
          <a:xfrm>
            <a:off x="323528" y="3068960"/>
            <a:ext cx="7992888" cy="2585323"/>
          </a:xfrm>
          <a:prstGeom prst="rect">
            <a:avLst/>
          </a:prstGeom>
        </p:spPr>
        <p:txBody>
          <a:bodyPr wrap="square">
            <a:spAutoFit/>
          </a:bodyPr>
          <a:lstStyle/>
          <a:p>
            <a:r>
              <a:rPr lang="bs-Latn-BA" dirty="0"/>
              <a:t>Kako bi se postigla što bolja kvaliteta digitaliziranog slikovnog gradiva, potrebno je obratiti pažnju na tri važne karakteristike: </a:t>
            </a:r>
          </a:p>
          <a:p>
            <a:pPr lvl="0"/>
            <a:r>
              <a:rPr lang="bs-Latn-BA" dirty="0"/>
              <a:t>Rezolucija – broj piksela ili tački po inču, kod digitalizacije, rezolucija označava broj uzrokovanja šablona(eng.template) tokom skeniranja</a:t>
            </a:r>
          </a:p>
          <a:p>
            <a:pPr lvl="0"/>
            <a:r>
              <a:rPr lang="bs-Latn-BA" dirty="0"/>
              <a:t>Bitna dubina tačke – svakoj tački u digitalnoj slici pridružen je binarni niz, broj znakova tog niza se naziva bitna dubina</a:t>
            </a:r>
          </a:p>
          <a:p>
            <a:pPr lvl="0"/>
            <a:r>
              <a:rPr lang="bs-Latn-BA" dirty="0"/>
              <a:t>Boja </a:t>
            </a:r>
            <a:r>
              <a:rPr lang="bs-Latn-BA" dirty="0" smtClean="0"/>
              <a:t>- prije </a:t>
            </a:r>
            <a:r>
              <a:rPr lang="bs-Latn-BA" dirty="0"/>
              <a:t>digitalizacije važno je odrediti kako će se koristiti gradivo; samo za pohranu, na monitoru ili će postojati i mogućnost ispisa. Tome treba prilagoditi </a:t>
            </a:r>
            <a:r>
              <a:rPr lang="bs-Latn-BA" dirty="0" smtClean="0"/>
              <a:t>sistem </a:t>
            </a:r>
            <a:r>
              <a:rPr lang="bs-Latn-BA" dirty="0"/>
              <a:t>prikaza boje. Najčešće su to RGB, CMYK i CIELAB</a:t>
            </a:r>
            <a:endParaRPr lang="bs-Latn-BA" dirty="0"/>
          </a:p>
        </p:txBody>
      </p:sp>
    </p:spTree>
    <p:extLst>
      <p:ext uri="{BB962C8B-B14F-4D97-AF65-F5344CB8AC3E}">
        <p14:creationId xmlns:p14="http://schemas.microsoft.com/office/powerpoint/2010/main" val="3529940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23528" y="764704"/>
            <a:ext cx="8568952" cy="2862322"/>
          </a:xfrm>
          <a:prstGeom prst="rect">
            <a:avLst/>
          </a:prstGeom>
        </p:spPr>
        <p:txBody>
          <a:bodyPr wrap="square">
            <a:spAutoFit/>
          </a:bodyPr>
          <a:lstStyle/>
          <a:p>
            <a:r>
              <a:rPr lang="bs-Latn-BA" dirty="0"/>
              <a:t> </a:t>
            </a:r>
          </a:p>
          <a:p>
            <a:r>
              <a:rPr lang="bs-Latn-BA" dirty="0"/>
              <a:t>Zvučno </a:t>
            </a:r>
            <a:r>
              <a:rPr lang="bs-Latn-BA" dirty="0" smtClean="0"/>
              <a:t>gradivo</a:t>
            </a:r>
          </a:p>
          <a:p>
            <a:endParaRPr lang="bs-Latn-BA" dirty="0"/>
          </a:p>
          <a:p>
            <a:r>
              <a:rPr lang="bs-Latn-BA" dirty="0"/>
              <a:t>Zvučno se gradivo digitalizira tako da se zvučni izlaz uređaja za reprodukciju audio sadržaja (gramafon, kazatefon i sl.) poveže sa računarom koje je opremljeno zvučnom karticom i adekvatnim programom za obradu zvuka. Digitalizacija zvuka odvija se u dva koraka, to su uzorkovanje i kvantizacija. </a:t>
            </a:r>
            <a:endParaRPr lang="bs-Latn-BA" dirty="0" smtClean="0"/>
          </a:p>
          <a:p>
            <a:endParaRPr lang="bs-Latn-BA" dirty="0"/>
          </a:p>
          <a:p>
            <a:r>
              <a:rPr lang="bs-Latn-BA" dirty="0" smtClean="0"/>
              <a:t>Uzorkovanje </a:t>
            </a:r>
            <a:r>
              <a:rPr lang="bs-Latn-BA" dirty="0"/>
              <a:t>određuje koliko će se čvrsto zapisivati informacija, a da to bude dovoljno vjerno za reprodukciju. </a:t>
            </a:r>
          </a:p>
        </p:txBody>
      </p:sp>
      <p:sp>
        <p:nvSpPr>
          <p:cNvPr id="4" name="Rectangle 3"/>
          <p:cNvSpPr/>
          <p:nvPr/>
        </p:nvSpPr>
        <p:spPr>
          <a:xfrm>
            <a:off x="308364" y="3628126"/>
            <a:ext cx="8352928" cy="1754326"/>
          </a:xfrm>
          <a:prstGeom prst="rect">
            <a:avLst/>
          </a:prstGeom>
        </p:spPr>
        <p:txBody>
          <a:bodyPr wrap="square">
            <a:spAutoFit/>
          </a:bodyPr>
          <a:lstStyle/>
          <a:p>
            <a:r>
              <a:rPr lang="bs-Latn-BA" dirty="0"/>
              <a:t> Što je frekvencija uzrokovanja veća, dobiveni signal je kvalitetniji. Potrebno je obratiti pažnju i na raspon ljudskog </a:t>
            </a:r>
            <a:r>
              <a:rPr lang="bs-Latn-BA" dirty="0" smtClean="0"/>
              <a:t>sluha.</a:t>
            </a:r>
            <a:endParaRPr lang="bs-Latn-BA" dirty="0"/>
          </a:p>
          <a:p>
            <a:r>
              <a:rPr lang="bs-Latn-BA" dirty="0"/>
              <a:t>Nakon uzorkovanja signala, potrebno je kvantizirati njegovu amplitudu. Ako je je uzrokovano standardom od 44,1 kHz, to znači da je svaka sekunda zvučnog signala podijeljena na 41.000 dijelova, a kvantizacijom se određuje dužina binarnog niz, odnosno dijelovi amplitude se svode na određenu dužinu.</a:t>
            </a:r>
          </a:p>
        </p:txBody>
      </p:sp>
    </p:spTree>
    <p:extLst>
      <p:ext uri="{BB962C8B-B14F-4D97-AF65-F5344CB8AC3E}">
        <p14:creationId xmlns:p14="http://schemas.microsoft.com/office/powerpoint/2010/main" val="9000478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76672"/>
            <a:ext cx="8784976" cy="2585323"/>
          </a:xfrm>
          <a:prstGeom prst="rect">
            <a:avLst/>
          </a:prstGeom>
        </p:spPr>
        <p:txBody>
          <a:bodyPr wrap="square">
            <a:spAutoFit/>
          </a:bodyPr>
          <a:lstStyle/>
          <a:p>
            <a:r>
              <a:rPr lang="bs-Latn-BA" dirty="0"/>
              <a:t>Video </a:t>
            </a:r>
            <a:r>
              <a:rPr lang="bs-Latn-BA" dirty="0" smtClean="0"/>
              <a:t>gradivo</a:t>
            </a:r>
          </a:p>
          <a:p>
            <a:endParaRPr lang="bs-Latn-BA" dirty="0"/>
          </a:p>
          <a:p>
            <a:r>
              <a:rPr lang="bs-Latn-BA" dirty="0"/>
              <a:t>Digitalizacija video gradiva svodi se na digitalizaciju pokretnih slika i digitalizaciju audio sadržaja. Faktori bitni za kvalitet pokretnih slika isti su kao i kod klasičnog slikovnog gradiva. Ono na što je bitno obratiti pažnju je broj slika u sekundi. Zbog tromosti oka čovjek ne raspoznaje promjene u okolini koje se događaju brzinom većom od 50 milisekundi. To znači da raspoznaje 20 slika u sekundi, a sve veće promjene se u ljudskom oku stapaju. Ovisno o formatu (film, video, televizija). Treba imati na umu da video gradivo zauzima velik dio diskovnog prostora.</a:t>
            </a:r>
          </a:p>
        </p:txBody>
      </p:sp>
      <p:sp>
        <p:nvSpPr>
          <p:cNvPr id="3" name="Rectangle 2"/>
          <p:cNvSpPr/>
          <p:nvPr/>
        </p:nvSpPr>
        <p:spPr>
          <a:xfrm>
            <a:off x="190809" y="3012803"/>
            <a:ext cx="5790339" cy="523220"/>
          </a:xfrm>
          <a:prstGeom prst="rect">
            <a:avLst/>
          </a:prstGeom>
        </p:spPr>
        <p:txBody>
          <a:bodyPr wrap="square">
            <a:spAutoFit/>
          </a:bodyPr>
          <a:lstStyle/>
          <a:p>
            <a:r>
              <a:rPr lang="bs-Latn-BA" sz="2800" b="1" dirty="0"/>
              <a:t>Trodimenzionalno gradivo</a:t>
            </a:r>
            <a:endParaRPr lang="bs-Latn-BA" sz="2800" dirty="0"/>
          </a:p>
        </p:txBody>
      </p:sp>
      <p:sp>
        <p:nvSpPr>
          <p:cNvPr id="4" name="Rectangle 3"/>
          <p:cNvSpPr/>
          <p:nvPr/>
        </p:nvSpPr>
        <p:spPr>
          <a:xfrm>
            <a:off x="179512" y="3589025"/>
            <a:ext cx="8640960" cy="3139321"/>
          </a:xfrm>
          <a:prstGeom prst="rect">
            <a:avLst/>
          </a:prstGeom>
        </p:spPr>
        <p:txBody>
          <a:bodyPr wrap="square">
            <a:spAutoFit/>
          </a:bodyPr>
          <a:lstStyle/>
          <a:p>
            <a:r>
              <a:rPr lang="bs-Latn-BA" dirty="0" smtClean="0"/>
              <a:t>    Digitalizacija </a:t>
            </a:r>
            <a:r>
              <a:rPr lang="bs-Latn-BA" dirty="0"/>
              <a:t>trodimenzionalnog gradiva često se naziva i 3D digitalizacija. 3D jeste termin koji se odnosi na stvaranje digitalnih modela stvarnih objekata. Za 3D digitalizaciju prvenstveno se koriste vektorski podaci. Model je jednostavnije praviti pomoću vektora, jer  kao takvi zauzimaju znatno manje prostora, pa je i upravljanje tim </a:t>
            </a:r>
            <a:r>
              <a:rPr lang="bs-Latn-BA" dirty="0" smtClean="0"/>
              <a:t>modelima </a:t>
            </a:r>
            <a:r>
              <a:rPr lang="bs-Latn-BA" dirty="0"/>
              <a:t>jednostavnije za računare, koji upravljaju tim modelima. 3D digitalizacija je proces prikupljanja podataka s trodimenzionalnog objekta i njihovo predstavljanje u kompijuterski razumljivom obliku.</a:t>
            </a:r>
          </a:p>
          <a:p>
            <a:r>
              <a:rPr lang="bs-Latn-BA" dirty="0"/>
              <a:t>Kod 3D digitalizacije koriste se skeneri namijenjeni skeniranju volumena, a oni se dijele na kontaktne i bezkontaktne.Prednost kontaktnih skenera je preciznost i mobilnost ( skeneri su manjih dimenzija), a mana fizički kontakt što može dovesti do oštećenja.  Oni ispituju subjekt kroz fizički dodir.</a:t>
            </a:r>
          </a:p>
        </p:txBody>
      </p:sp>
    </p:spTree>
    <p:extLst>
      <p:ext uri="{BB962C8B-B14F-4D97-AF65-F5344CB8AC3E}">
        <p14:creationId xmlns:p14="http://schemas.microsoft.com/office/powerpoint/2010/main" val="10142916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395536" y="332657"/>
            <a:ext cx="3362325" cy="2520280"/>
          </a:xfrm>
          <a:prstGeom prst="rect">
            <a:avLst/>
          </a:prstGeom>
        </p:spPr>
      </p:pic>
      <p:sp>
        <p:nvSpPr>
          <p:cNvPr id="3" name="Rectangle 2"/>
          <p:cNvSpPr/>
          <p:nvPr/>
        </p:nvSpPr>
        <p:spPr>
          <a:xfrm>
            <a:off x="291145" y="3159203"/>
            <a:ext cx="3571106" cy="369332"/>
          </a:xfrm>
          <a:prstGeom prst="rect">
            <a:avLst/>
          </a:prstGeom>
        </p:spPr>
        <p:txBody>
          <a:bodyPr wrap="none">
            <a:spAutoFit/>
          </a:bodyPr>
          <a:lstStyle/>
          <a:p>
            <a:r>
              <a:rPr lang="bs-Latn-BA" dirty="0"/>
              <a:t>(CMM-koordinatna mijerna mašina)</a:t>
            </a:r>
          </a:p>
        </p:txBody>
      </p:sp>
      <p:sp>
        <p:nvSpPr>
          <p:cNvPr id="4" name="Rectangle 3"/>
          <p:cNvSpPr/>
          <p:nvPr/>
        </p:nvSpPr>
        <p:spPr>
          <a:xfrm>
            <a:off x="3862251" y="764704"/>
            <a:ext cx="4572000" cy="1200329"/>
          </a:xfrm>
          <a:prstGeom prst="rect">
            <a:avLst/>
          </a:prstGeom>
        </p:spPr>
        <p:txBody>
          <a:bodyPr>
            <a:spAutoFit/>
          </a:bodyPr>
          <a:lstStyle/>
          <a:p>
            <a:r>
              <a:rPr lang="bs-Latn-BA" dirty="0"/>
              <a:t>Ovo je primjer kontakt 3D skenera. Uglavnom se koriste u proizvodnji i može biti vrlo precizan. Kontaktni skeneri se danas koriste sve manje. </a:t>
            </a:r>
          </a:p>
        </p:txBody>
      </p:sp>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5293029" y="3159203"/>
            <a:ext cx="3124200" cy="2852793"/>
          </a:xfrm>
          <a:prstGeom prst="rect">
            <a:avLst/>
          </a:prstGeom>
        </p:spPr>
      </p:pic>
      <p:sp>
        <p:nvSpPr>
          <p:cNvPr id="6" name="Rectangle 5"/>
          <p:cNvSpPr/>
          <p:nvPr/>
        </p:nvSpPr>
        <p:spPr>
          <a:xfrm>
            <a:off x="5613923" y="6381328"/>
            <a:ext cx="2482411" cy="369332"/>
          </a:xfrm>
          <a:prstGeom prst="rect">
            <a:avLst/>
          </a:prstGeom>
        </p:spPr>
        <p:txBody>
          <a:bodyPr wrap="none">
            <a:spAutoFit/>
          </a:bodyPr>
          <a:lstStyle/>
          <a:p>
            <a:r>
              <a:rPr lang="bs-Latn-BA" dirty="0"/>
              <a:t>Bezkontaktni 3D skener </a:t>
            </a:r>
          </a:p>
        </p:txBody>
      </p:sp>
      <p:sp>
        <p:nvSpPr>
          <p:cNvPr id="7" name="Rectangle 6"/>
          <p:cNvSpPr/>
          <p:nvPr/>
        </p:nvSpPr>
        <p:spPr>
          <a:xfrm>
            <a:off x="382274" y="3796005"/>
            <a:ext cx="4572000" cy="2585323"/>
          </a:xfrm>
          <a:prstGeom prst="rect">
            <a:avLst/>
          </a:prstGeom>
        </p:spPr>
        <p:txBody>
          <a:bodyPr>
            <a:spAutoFit/>
          </a:bodyPr>
          <a:lstStyle/>
          <a:p>
            <a:r>
              <a:rPr lang="bs-Latn-BA" dirty="0"/>
              <a:t> </a:t>
            </a:r>
          </a:p>
          <a:p>
            <a:r>
              <a:rPr lang="bs-Latn-BA" dirty="0"/>
              <a:t>Beskontaktni skeneri dijele se na aktivne ( reproduciraju svjetlo, ultrazvuk ili redgensku zraku) i pasivne ( detektiraju radijacije iz okoline</a:t>
            </a:r>
            <a:r>
              <a:rPr lang="bs-Latn-BA" dirty="0" smtClean="0"/>
              <a:t>). Rade </a:t>
            </a:r>
            <a:r>
              <a:rPr lang="bs-Latn-BA" dirty="0"/>
              <a:t>na principu emitovanja određenog signala prema objektu i hvatanju refleksije, na osnovu koje se vrše izračunavanja pozicije tačaka objekta u prostoru. </a:t>
            </a:r>
          </a:p>
        </p:txBody>
      </p:sp>
    </p:spTree>
    <p:extLst>
      <p:ext uri="{BB962C8B-B14F-4D97-AF65-F5344CB8AC3E}">
        <p14:creationId xmlns:p14="http://schemas.microsoft.com/office/powerpoint/2010/main" val="245264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tretch>
            <a:fillRect/>
          </a:stretch>
        </p:blipFill>
        <p:spPr>
          <a:xfrm>
            <a:off x="467544" y="548680"/>
            <a:ext cx="2505075" cy="1819275"/>
          </a:xfrm>
          <a:prstGeom prst="rect">
            <a:avLst/>
          </a:prstGeom>
        </p:spPr>
      </p:pic>
      <p:sp>
        <p:nvSpPr>
          <p:cNvPr id="4" name="Rectangle 3"/>
          <p:cNvSpPr>
            <a:spLocks noChangeArrowheads="1"/>
          </p:cNvSpPr>
          <p:nvPr/>
        </p:nvSpPr>
        <p:spPr bwMode="auto">
          <a:xfrm>
            <a:off x="1259632" y="6083424"/>
            <a:ext cx="390683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r-Latn-RS" sz="14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sr-Latn-RS" sz="800" b="0" i="0" u="none" strike="noStrike" cap="none" normalizeH="0" baseline="0" dirty="0" smtClean="0">
                <a:ln>
                  <a:noFill/>
                </a:ln>
                <a:solidFill>
                  <a:schemeClr val="tx1"/>
                </a:solidFill>
                <a:effectLst/>
                <a:latin typeface="Arial" pitchFamily="34" charset="0"/>
                <a:cs typeface="Arial" pitchFamily="34" charset="0"/>
              </a:rPr>
              <a:t> </a:t>
            </a:r>
            <a:endParaRPr kumimoji="0" lang="sr-Latn-R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3779912" y="457200"/>
            <a:ext cx="4572000" cy="1477328"/>
          </a:xfrm>
          <a:prstGeom prst="rect">
            <a:avLst/>
          </a:prstGeom>
        </p:spPr>
        <p:txBody>
          <a:bodyPr>
            <a:spAutoFit/>
          </a:bodyPr>
          <a:lstStyle/>
          <a:p>
            <a:r>
              <a:rPr lang="bs-Latn-BA" dirty="0"/>
              <a:t>Za digitalizaciju jednostavnijih trodimenzionalnih objekata mogu se koristiti i digitalni fotoaparati Ovim se načinom digitalizira kovani novac, nakit ili presjeci 3D objekata.</a:t>
            </a:r>
          </a:p>
        </p:txBody>
      </p:sp>
      <p:sp>
        <p:nvSpPr>
          <p:cNvPr id="6" name="Rectangle 5"/>
          <p:cNvSpPr/>
          <p:nvPr/>
        </p:nvSpPr>
        <p:spPr>
          <a:xfrm>
            <a:off x="28956" y="2852936"/>
            <a:ext cx="4464496" cy="2585323"/>
          </a:xfrm>
          <a:prstGeom prst="rect">
            <a:avLst/>
          </a:prstGeom>
        </p:spPr>
        <p:txBody>
          <a:bodyPr wrap="square">
            <a:spAutoFit/>
          </a:bodyPr>
          <a:lstStyle/>
          <a:p>
            <a:r>
              <a:rPr lang="bs-Latn-BA" b="1" dirty="0"/>
              <a:t>Primjer firmi koje se bave 3D digitalizacijom</a:t>
            </a:r>
            <a:endParaRPr lang="bs-Latn-BA" dirty="0"/>
          </a:p>
          <a:p>
            <a:r>
              <a:rPr lang="bs-Latn-BA" dirty="0"/>
              <a:t> </a:t>
            </a:r>
          </a:p>
          <a:p>
            <a:r>
              <a:rPr lang="bs-Latn-BA" dirty="0"/>
              <a:t>Jedna od njih je ATOS (eng. Advanced Topometric Sensor) je obitelj industrijskih optičkih 3D skenera visoke rezolucije. Primjenjuju se za trodimenzionalnu digitalizaciju komponenata, kao što su npr. dijelovi od lima, alati i matrice, prototipovi... </a:t>
            </a:r>
          </a:p>
        </p:txBody>
      </p:sp>
      <p:pic>
        <p:nvPicPr>
          <p:cNvPr id="8" name="Picture 7"/>
          <p:cNvPicPr/>
          <p:nvPr/>
        </p:nvPicPr>
        <p:blipFill>
          <a:blip r:embed="rId3">
            <a:extLst>
              <a:ext uri="{28A0092B-C50C-407E-A947-70E740481C1C}">
                <a14:useLocalDpi xmlns:a14="http://schemas.microsoft.com/office/drawing/2010/main" val="0"/>
              </a:ext>
            </a:extLst>
          </a:blip>
          <a:stretch>
            <a:fillRect/>
          </a:stretch>
        </p:blipFill>
        <p:spPr>
          <a:xfrm>
            <a:off x="4569621" y="2375060"/>
            <a:ext cx="4229100" cy="2743200"/>
          </a:xfrm>
          <a:prstGeom prst="rect">
            <a:avLst/>
          </a:prstGeom>
        </p:spPr>
      </p:pic>
    </p:spTree>
    <p:extLst>
      <p:ext uri="{BB962C8B-B14F-4D97-AF65-F5344CB8AC3E}">
        <p14:creationId xmlns:p14="http://schemas.microsoft.com/office/powerpoint/2010/main" val="39438086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9552" y="781912"/>
            <a:ext cx="4572000" cy="923330"/>
          </a:xfrm>
          <a:prstGeom prst="rect">
            <a:avLst/>
          </a:prstGeom>
        </p:spPr>
        <p:txBody>
          <a:bodyPr>
            <a:spAutoFit/>
          </a:bodyPr>
          <a:lstStyle/>
          <a:p>
            <a:pPr fontAlgn="base"/>
            <a:r>
              <a:rPr lang="bs-Latn-BA" dirty="0"/>
              <a:t>Druga je američka firma Zcorporation</a:t>
            </a:r>
          </a:p>
          <a:p>
            <a:pPr fontAlgn="base"/>
            <a:r>
              <a:rPr lang="bs-Latn-BA" dirty="0"/>
              <a:t>Usluge digitaizacije se izvode pomoću 3D skenera koje je izradila ova firma.</a:t>
            </a:r>
          </a:p>
        </p:txBody>
      </p:sp>
      <p:pic>
        <p:nvPicPr>
          <p:cNvPr id="3" name="Picture 2"/>
          <p:cNvPicPr/>
          <p:nvPr/>
        </p:nvPicPr>
        <p:blipFill>
          <a:blip r:embed="rId2" cstate="print">
            <a:extLst>
              <a:ext uri="{28A0092B-C50C-407E-A947-70E740481C1C}">
                <a14:useLocalDpi xmlns:a14="http://schemas.microsoft.com/office/drawing/2010/main" val="0"/>
              </a:ext>
            </a:extLst>
          </a:blip>
          <a:stretch>
            <a:fillRect/>
          </a:stretch>
        </p:blipFill>
        <p:spPr>
          <a:xfrm>
            <a:off x="5872162" y="692696"/>
            <a:ext cx="2600325" cy="2552700"/>
          </a:xfrm>
          <a:prstGeom prst="rect">
            <a:avLst/>
          </a:prstGeom>
        </p:spPr>
      </p:pic>
      <p:sp>
        <p:nvSpPr>
          <p:cNvPr id="4" name="Rectangle 3"/>
          <p:cNvSpPr/>
          <p:nvPr/>
        </p:nvSpPr>
        <p:spPr>
          <a:xfrm>
            <a:off x="539552" y="2322066"/>
            <a:ext cx="4572000" cy="923330"/>
          </a:xfrm>
          <a:prstGeom prst="rect">
            <a:avLst/>
          </a:prstGeom>
        </p:spPr>
        <p:txBody>
          <a:bodyPr>
            <a:spAutoFit/>
          </a:bodyPr>
          <a:lstStyle/>
          <a:p>
            <a:pPr lvl="0" fontAlgn="base"/>
            <a:r>
              <a:rPr lang="bs-Latn-BA" dirty="0"/>
              <a:t>Obrnutog inžinjeringa </a:t>
            </a:r>
          </a:p>
          <a:p>
            <a:pPr lvl="0" fontAlgn="base"/>
            <a:r>
              <a:rPr lang="bs-Latn-BA" dirty="0"/>
              <a:t>Digitalizacija raznih predmeta</a:t>
            </a:r>
          </a:p>
          <a:p>
            <a:pPr lvl="0" fontAlgn="base"/>
            <a:r>
              <a:rPr lang="bs-Latn-BA" dirty="0"/>
              <a:t>Digitalizacija detalja za dalju obradu</a:t>
            </a:r>
          </a:p>
        </p:txBody>
      </p:sp>
      <p:sp>
        <p:nvSpPr>
          <p:cNvPr id="6" name="Rectangle 5"/>
          <p:cNvSpPr/>
          <p:nvPr/>
        </p:nvSpPr>
        <p:spPr>
          <a:xfrm>
            <a:off x="586764" y="1784380"/>
            <a:ext cx="2694969" cy="369332"/>
          </a:xfrm>
          <a:prstGeom prst="rect">
            <a:avLst/>
          </a:prstGeom>
        </p:spPr>
        <p:txBody>
          <a:bodyPr wrap="none">
            <a:spAutoFit/>
          </a:bodyPr>
          <a:lstStyle/>
          <a:p>
            <a:pPr fontAlgn="base"/>
            <a:r>
              <a:rPr lang="bs-Latn-BA" dirty="0"/>
              <a:t>Usluge su zanimljive </a:t>
            </a:r>
            <a:r>
              <a:rPr lang="bs-Latn-BA" dirty="0" smtClean="0"/>
              <a:t>zbog:</a:t>
            </a:r>
            <a:endParaRPr lang="bs-Latn-BA" dirty="0"/>
          </a:p>
        </p:txBody>
      </p:sp>
      <p:pic>
        <p:nvPicPr>
          <p:cNvPr id="7" name="Picture 6"/>
          <p:cNvPicPr/>
          <p:nvPr/>
        </p:nvPicPr>
        <p:blipFill>
          <a:blip r:embed="rId3" cstate="print">
            <a:extLst>
              <a:ext uri="{28A0092B-C50C-407E-A947-70E740481C1C}">
                <a14:useLocalDpi xmlns:a14="http://schemas.microsoft.com/office/drawing/2010/main" val="0"/>
              </a:ext>
            </a:extLst>
          </a:blip>
          <a:stretch>
            <a:fillRect/>
          </a:stretch>
        </p:blipFill>
        <p:spPr>
          <a:xfrm>
            <a:off x="2652411" y="3429921"/>
            <a:ext cx="2428875" cy="2257425"/>
          </a:xfrm>
          <a:prstGeom prst="rect">
            <a:avLst/>
          </a:prstGeom>
        </p:spPr>
      </p:pic>
    </p:spTree>
    <p:extLst>
      <p:ext uri="{BB962C8B-B14F-4D97-AF65-F5344CB8AC3E}">
        <p14:creationId xmlns:p14="http://schemas.microsoft.com/office/powerpoint/2010/main" val="3419063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620688"/>
            <a:ext cx="8568952" cy="6186309"/>
          </a:xfrm>
          <a:prstGeom prst="rect">
            <a:avLst/>
          </a:prstGeom>
        </p:spPr>
        <p:txBody>
          <a:bodyPr wrap="square">
            <a:spAutoFit/>
          </a:bodyPr>
          <a:lstStyle/>
          <a:p>
            <a:r>
              <a:rPr lang="bs-Latn-BA" b="1" dirty="0"/>
              <a:t>Razlozi za </a:t>
            </a:r>
            <a:r>
              <a:rPr lang="bs-Latn-BA" b="1" dirty="0" smtClean="0"/>
              <a:t>digitalizaciju</a:t>
            </a:r>
          </a:p>
          <a:p>
            <a:endParaRPr lang="bs-Latn-BA" b="1" dirty="0"/>
          </a:p>
          <a:p>
            <a:r>
              <a:rPr lang="bs-Latn-BA" dirty="0" smtClean="0"/>
              <a:t>Razvojem </a:t>
            </a:r>
            <a:r>
              <a:rPr lang="bs-Latn-BA" dirty="0"/>
              <a:t>informacijskih i komunikacijskih tehnologija istaklo se pet najčešćih razloga za digitalizaciiju: </a:t>
            </a:r>
            <a:endParaRPr lang="bs-Latn-BA" dirty="0" smtClean="0"/>
          </a:p>
          <a:p>
            <a:pPr marL="342900" indent="-342900">
              <a:buFont typeface="+mj-lt"/>
              <a:buAutoNum type="arabicPeriod"/>
            </a:pPr>
            <a:r>
              <a:rPr lang="bs-Latn-BA" dirty="0" smtClean="0"/>
              <a:t>Digitalizacija </a:t>
            </a:r>
            <a:r>
              <a:rPr lang="bs-Latn-BA" dirty="0"/>
              <a:t>radi zaštite izvornika – u početku najčešći razlog. Postoje dva aspekta zaštite:</a:t>
            </a:r>
          </a:p>
          <a:p>
            <a:pPr lvl="0"/>
            <a:r>
              <a:rPr lang="bs-Latn-BA" dirty="0"/>
              <a:t>Na korištenje se daju elektronične verzije gradiva, a originl se čuva od </a:t>
            </a:r>
            <a:r>
              <a:rPr lang="bs-Latn-BA" dirty="0" smtClean="0"/>
              <a:t>oštećenja</a:t>
            </a:r>
          </a:p>
          <a:p>
            <a:pPr lvl="0"/>
            <a:r>
              <a:rPr lang="bs-Latn-BA" dirty="0" smtClean="0"/>
              <a:t>U slučaju gubitka ili uništenja originala elektronička kopija nadoknađuje gubitak</a:t>
            </a:r>
          </a:p>
          <a:p>
            <a:pPr lvl="0"/>
            <a:endParaRPr lang="bs-Latn-BA" dirty="0" smtClean="0"/>
          </a:p>
          <a:p>
            <a:pPr marL="342900" lvl="0" indent="-342900">
              <a:buAutoNum type="arabicPeriod" startAt="2"/>
            </a:pPr>
            <a:r>
              <a:rPr lang="bs-Latn-BA" dirty="0" smtClean="0"/>
              <a:t>Digitalizacija </a:t>
            </a:r>
            <a:r>
              <a:rPr lang="bs-Latn-BA" dirty="0"/>
              <a:t>radi povećanja dostupnosti- original je dostupan samo na jednom mjestu, a dostupnost kopije ovisi o broju kopija. </a:t>
            </a:r>
            <a:endParaRPr lang="bs-Latn-BA" dirty="0"/>
          </a:p>
          <a:p>
            <a:pPr lvl="0"/>
            <a:endParaRPr lang="bs-Latn-BA" dirty="0"/>
          </a:p>
          <a:p>
            <a:pPr marL="342900" lvl="0" indent="-342900">
              <a:buAutoNum type="arabicPeriod" startAt="3"/>
            </a:pPr>
            <a:r>
              <a:rPr lang="bs-Latn-BA" dirty="0" smtClean="0"/>
              <a:t>Digitalizacija </a:t>
            </a:r>
            <a:r>
              <a:rPr lang="bs-Latn-BA" dirty="0"/>
              <a:t>radi stvaranja nove ponude i usluga- prebacivanjem u digitalni svijet otvara se mnogo novih mogućnost, razmjena metapodataka, ubrzano pretraživanje teksta, lakša analiza gradiva, virtualno spajanje fizički udaljenog gradiva i sl</a:t>
            </a:r>
            <a:r>
              <a:rPr lang="bs-Latn-BA" dirty="0" smtClean="0"/>
              <a:t>.</a:t>
            </a:r>
          </a:p>
          <a:p>
            <a:pPr marL="342900" lvl="0" indent="-342900">
              <a:buAutoNum type="arabicPeriod" startAt="3"/>
            </a:pPr>
            <a:endParaRPr lang="bs-Latn-BA" dirty="0"/>
          </a:p>
          <a:p>
            <a:pPr marL="342900" lvl="0" indent="-342900">
              <a:buAutoNum type="arabicPeriod" startAt="4"/>
            </a:pPr>
            <a:r>
              <a:rPr lang="bs-Latn-BA" dirty="0" smtClean="0"/>
              <a:t>Digitalizacija </a:t>
            </a:r>
            <a:r>
              <a:rPr lang="bs-Latn-BA" dirty="0"/>
              <a:t>radi upotpunjavanja fonda- fond se može digitalizacijom upotpuniti gradivom koje je u vlasništvu druge </a:t>
            </a:r>
            <a:r>
              <a:rPr lang="bs-Latn-BA" dirty="0" smtClean="0"/>
              <a:t>osobe</a:t>
            </a:r>
          </a:p>
          <a:p>
            <a:pPr lvl="0"/>
            <a:endParaRPr lang="bs-Latn-BA" dirty="0"/>
          </a:p>
          <a:p>
            <a:pPr lvl="0"/>
            <a:r>
              <a:rPr lang="bs-Latn-BA" dirty="0" smtClean="0"/>
              <a:t>5.   Digitalizacija na </a:t>
            </a:r>
            <a:r>
              <a:rPr lang="bs-Latn-BA" dirty="0"/>
              <a:t>zahtjev- sporedni razlog digitalizacije, najčešće u obliku dodatnih usluga</a:t>
            </a:r>
          </a:p>
        </p:txBody>
      </p:sp>
    </p:spTree>
    <p:extLst>
      <p:ext uri="{BB962C8B-B14F-4D97-AF65-F5344CB8AC3E}">
        <p14:creationId xmlns:p14="http://schemas.microsoft.com/office/powerpoint/2010/main" val="345638701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2882"/>
            <a:ext cx="8136904" cy="6740307"/>
          </a:xfrm>
          <a:prstGeom prst="rect">
            <a:avLst/>
          </a:prstGeom>
        </p:spPr>
        <p:txBody>
          <a:bodyPr wrap="square">
            <a:spAutoFit/>
          </a:bodyPr>
          <a:lstStyle/>
          <a:p>
            <a:r>
              <a:rPr lang="bs-Latn-BA" sz="2000" b="1" dirty="0"/>
              <a:t>Proces </a:t>
            </a:r>
            <a:r>
              <a:rPr lang="bs-Latn-BA" sz="2000" b="1" dirty="0" smtClean="0"/>
              <a:t>digitalizacije</a:t>
            </a:r>
          </a:p>
          <a:p>
            <a:endParaRPr lang="bs-Latn-BA" b="1" dirty="0"/>
          </a:p>
          <a:p>
            <a:r>
              <a:rPr lang="bs-Latn-BA" dirty="0" smtClean="0"/>
              <a:t>Kod </a:t>
            </a:r>
            <a:r>
              <a:rPr lang="bs-Latn-BA" dirty="0"/>
              <a:t>digitalizacije, a osobito kod digitalizacije veće količine gradiva, potrebno je definirati ključne korake u procesu digitalizacije i slijediti ih kako bi se osigurao kvalitetan rezultat. </a:t>
            </a:r>
          </a:p>
          <a:p>
            <a:pPr lvl="0"/>
            <a:endParaRPr lang="bs-Latn-BA" dirty="0" smtClean="0"/>
          </a:p>
          <a:p>
            <a:pPr lvl="0"/>
            <a:r>
              <a:rPr lang="bs-Latn-BA" dirty="0" smtClean="0"/>
              <a:t>1. Odabir </a:t>
            </a:r>
            <a:r>
              <a:rPr lang="bs-Latn-BA" dirty="0"/>
              <a:t>gradiva- gradivo je potrebno sagledavati sa svih aspekata; konverzacijskog, pravnog, etičkog i </a:t>
            </a:r>
            <a:r>
              <a:rPr lang="bs-Latn-BA" dirty="0" smtClean="0"/>
              <a:t>tehnočoškog</a:t>
            </a:r>
          </a:p>
          <a:p>
            <a:pPr lvl="0"/>
            <a:endParaRPr lang="bs-Latn-BA" dirty="0"/>
          </a:p>
          <a:p>
            <a:pPr lvl="0"/>
            <a:r>
              <a:rPr lang="bs-Latn-BA" dirty="0" smtClean="0"/>
              <a:t>2. Digitalizacija </a:t>
            </a:r>
            <a:r>
              <a:rPr lang="bs-Latn-BA" dirty="0"/>
              <a:t>gradiva- odrediti cilj digitalizacije, format digitalnog gradiva, mjesto </a:t>
            </a:r>
            <a:r>
              <a:rPr lang="bs-Latn-BA" dirty="0" smtClean="0"/>
              <a:t>digitalizacije</a:t>
            </a:r>
          </a:p>
          <a:p>
            <a:pPr lvl="0"/>
            <a:endParaRPr lang="bs-Latn-BA" dirty="0"/>
          </a:p>
          <a:p>
            <a:pPr lvl="0"/>
            <a:r>
              <a:rPr lang="bs-Latn-BA" dirty="0" smtClean="0"/>
              <a:t>3. </a:t>
            </a:r>
            <a:r>
              <a:rPr lang="bs-Latn-BA" dirty="0" smtClean="0"/>
              <a:t>Obrada i </a:t>
            </a:r>
            <a:r>
              <a:rPr lang="bs-Latn-BA" dirty="0"/>
              <a:t>kontrola </a:t>
            </a:r>
            <a:r>
              <a:rPr lang="bs-Latn-BA" dirty="0" smtClean="0"/>
              <a:t>kvaliteta- </a:t>
            </a:r>
            <a:r>
              <a:rPr lang="bs-Latn-BA" dirty="0"/>
              <a:t>obraća se pažnja na kalibraciju uređaja i komprimiranja sadržaja, ovisno o vrsti </a:t>
            </a:r>
            <a:r>
              <a:rPr lang="bs-Latn-BA" dirty="0" smtClean="0"/>
              <a:t>gradiva</a:t>
            </a:r>
          </a:p>
          <a:p>
            <a:pPr lvl="0"/>
            <a:endParaRPr lang="bs-Latn-BA" dirty="0"/>
          </a:p>
          <a:p>
            <a:pPr lvl="0"/>
            <a:r>
              <a:rPr lang="bs-Latn-BA" dirty="0" smtClean="0"/>
              <a:t>4. Zaštita- </a:t>
            </a:r>
            <a:r>
              <a:rPr lang="bs-Latn-BA" dirty="0"/>
              <a:t>fizička i intelektualna zaštita; šifriranje, vodeni žigovi, autentičnost</a:t>
            </a:r>
          </a:p>
          <a:p>
            <a:pPr lvl="0"/>
            <a:endParaRPr lang="bs-Latn-BA" dirty="0" smtClean="0"/>
          </a:p>
          <a:p>
            <a:pPr lvl="0"/>
            <a:r>
              <a:rPr lang="bs-Latn-BA" dirty="0" smtClean="0"/>
              <a:t>5. </a:t>
            </a:r>
            <a:r>
              <a:rPr lang="bs-Latn-BA" dirty="0" smtClean="0"/>
              <a:t>Pohrana i </a:t>
            </a:r>
            <a:r>
              <a:rPr lang="bs-Latn-BA" dirty="0"/>
              <a:t>prijenos- odabir </a:t>
            </a:r>
            <a:r>
              <a:rPr lang="bs-Latn-BA" dirty="0" smtClean="0"/>
              <a:t>sistema </a:t>
            </a:r>
            <a:r>
              <a:rPr lang="bs-Latn-BA" dirty="0"/>
              <a:t>za pohranu </a:t>
            </a:r>
            <a:endParaRPr lang="bs-Latn-BA" dirty="0" smtClean="0"/>
          </a:p>
          <a:p>
            <a:pPr lvl="0"/>
            <a:endParaRPr lang="bs-Latn-BA" dirty="0"/>
          </a:p>
          <a:p>
            <a:pPr lvl="0"/>
            <a:r>
              <a:rPr lang="bs-Latn-BA" dirty="0"/>
              <a:t>6</a:t>
            </a:r>
            <a:r>
              <a:rPr lang="bs-Latn-BA" dirty="0" smtClean="0"/>
              <a:t>. Pregled </a:t>
            </a:r>
            <a:r>
              <a:rPr lang="bs-Latn-BA" dirty="0"/>
              <a:t>i korištenje- pogled na rezultat digitalizacije iz perspektive ciljne korisničke </a:t>
            </a:r>
            <a:r>
              <a:rPr lang="bs-Latn-BA" dirty="0" smtClean="0"/>
              <a:t>skupine</a:t>
            </a:r>
          </a:p>
          <a:p>
            <a:pPr lvl="0"/>
            <a:endParaRPr lang="bs-Latn-BA" dirty="0"/>
          </a:p>
          <a:p>
            <a:pPr lvl="0"/>
            <a:r>
              <a:rPr lang="bs-Latn-BA" dirty="0"/>
              <a:t>7</a:t>
            </a:r>
            <a:r>
              <a:rPr lang="bs-Latn-BA" dirty="0" smtClean="0"/>
              <a:t>. Održavanje </a:t>
            </a:r>
            <a:r>
              <a:rPr lang="bs-Latn-BA" dirty="0"/>
              <a:t>digitalnog gradiva-zadnji korak procesa digitalizacije kojim započinje proces očuvanja</a:t>
            </a:r>
          </a:p>
        </p:txBody>
      </p:sp>
    </p:spTree>
    <p:extLst>
      <p:ext uri="{BB962C8B-B14F-4D97-AF65-F5344CB8AC3E}">
        <p14:creationId xmlns:p14="http://schemas.microsoft.com/office/powerpoint/2010/main" val="425630644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04664"/>
            <a:ext cx="7992888" cy="2585323"/>
          </a:xfrm>
          <a:prstGeom prst="rect">
            <a:avLst/>
          </a:prstGeom>
        </p:spPr>
        <p:txBody>
          <a:bodyPr wrap="square">
            <a:spAutoFit/>
          </a:bodyPr>
          <a:lstStyle/>
          <a:p>
            <a:endParaRPr lang="bs-Latn-BA" dirty="0" smtClean="0"/>
          </a:p>
          <a:p>
            <a:r>
              <a:rPr lang="bs-Latn-BA" dirty="0" smtClean="0"/>
              <a:t>Novosti </a:t>
            </a:r>
            <a:r>
              <a:rPr lang="bs-Latn-BA" dirty="0"/>
              <a:t>u ovom polju, vezana su za nova, naprednija sredstva koja omogućavaju 3D digitalizaciju. Tako je ATOS Compact Scan- Kompaktna klasa skenera definirala novu klasu skenera za 3D mjerenje i kontrolu. Lagana, kompaktna konstrukcija otvara nova područja primjene i osigurava krajnju prilagodljivost za trodimenzionalno mjerenje komponenata.</a:t>
            </a:r>
            <a:endParaRPr lang="bs-Latn-BA" b="1" dirty="0"/>
          </a:p>
          <a:p>
            <a:r>
              <a:rPr lang="bs-Latn-BA" dirty="0"/>
              <a:t>Posjeduje i mogućnost trostrukog skeniranja, primjenjuje se kod složenih i sjajnih objekata.</a:t>
            </a:r>
          </a:p>
          <a:p>
            <a:r>
              <a:rPr lang="bs-Latn-BA" b="1" dirty="0"/>
              <a:t> </a:t>
            </a:r>
            <a:endParaRPr lang="bs-Latn-BA" dirty="0"/>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1187624" y="3690764"/>
            <a:ext cx="2619375" cy="2400300"/>
          </a:xfrm>
          <a:prstGeom prst="rect">
            <a:avLst/>
          </a:prstGeom>
        </p:spPr>
      </p:pic>
      <p:pic>
        <p:nvPicPr>
          <p:cNvPr id="4" name="Picture 3"/>
          <p:cNvPicPr/>
          <p:nvPr/>
        </p:nvPicPr>
        <p:blipFill>
          <a:blip r:embed="rId3">
            <a:extLst>
              <a:ext uri="{28A0092B-C50C-407E-A947-70E740481C1C}">
                <a14:useLocalDpi xmlns:a14="http://schemas.microsoft.com/office/drawing/2010/main" val="0"/>
              </a:ext>
            </a:extLst>
          </a:blip>
          <a:stretch>
            <a:fillRect/>
          </a:stretch>
        </p:blipFill>
        <p:spPr>
          <a:xfrm>
            <a:off x="5436096" y="2712988"/>
            <a:ext cx="2581275" cy="1485900"/>
          </a:xfrm>
          <a:prstGeom prst="rect">
            <a:avLst/>
          </a:prstGeom>
        </p:spPr>
      </p:pic>
    </p:spTree>
    <p:extLst>
      <p:ext uri="{BB962C8B-B14F-4D97-AF65-F5344CB8AC3E}">
        <p14:creationId xmlns:p14="http://schemas.microsoft.com/office/powerpoint/2010/main" val="3775144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332656"/>
            <a:ext cx="8352928" cy="2308324"/>
          </a:xfrm>
          <a:prstGeom prst="rect">
            <a:avLst/>
          </a:prstGeom>
        </p:spPr>
        <p:txBody>
          <a:bodyPr wrap="square">
            <a:spAutoFit/>
          </a:bodyPr>
          <a:lstStyle/>
          <a:p>
            <a:r>
              <a:rPr lang="bs-Latn-BA" b="1" dirty="0" smtClean="0"/>
              <a:t>Zaključak</a:t>
            </a:r>
          </a:p>
          <a:p>
            <a:endParaRPr lang="bs-Latn-BA" dirty="0"/>
          </a:p>
          <a:p>
            <a:r>
              <a:rPr lang="bs-Latn-BA" dirty="0"/>
              <a:t>Možemo zaključiti da digitalizacija kao postupak ima višestruke koristi u mnogim područjima, a posebno u biološkim i drugim disciplinama kao kineziologija ( jer se baš tu po def. same znanosti, stalno dešavaju promjene položaja). Važna je u sportu, zbog optimizacije gibanja u cilju postizanja nekog vrhunskog rezultata. Iako se snimanje kao tehnika dugo koristi u sportu, digitalni zapisi omogućavaju nadoknade analize i korekcije, što je sigurno jedna nova kvaliteta u napredovanju same sportske aktivnosti.</a:t>
            </a:r>
          </a:p>
        </p:txBody>
      </p:sp>
      <p:pic>
        <p:nvPicPr>
          <p:cNvPr id="3" name="Picture 2"/>
          <p:cNvPicPr/>
          <p:nvPr/>
        </p:nvPicPr>
        <p:blipFill>
          <a:blip r:embed="rId2">
            <a:extLst>
              <a:ext uri="{28A0092B-C50C-407E-A947-70E740481C1C}">
                <a14:useLocalDpi xmlns:a14="http://schemas.microsoft.com/office/drawing/2010/main" val="0"/>
              </a:ext>
            </a:extLst>
          </a:blip>
          <a:stretch>
            <a:fillRect/>
          </a:stretch>
        </p:blipFill>
        <p:spPr>
          <a:xfrm>
            <a:off x="539552" y="2852936"/>
            <a:ext cx="4568190" cy="2943225"/>
          </a:xfrm>
          <a:prstGeom prst="rect">
            <a:avLst/>
          </a:prstGeom>
        </p:spPr>
      </p:pic>
      <p:sp>
        <p:nvSpPr>
          <p:cNvPr id="4" name="Rectangle 3"/>
          <p:cNvSpPr/>
          <p:nvPr/>
        </p:nvSpPr>
        <p:spPr>
          <a:xfrm>
            <a:off x="826786" y="6021288"/>
            <a:ext cx="3993722" cy="369332"/>
          </a:xfrm>
          <a:prstGeom prst="rect">
            <a:avLst/>
          </a:prstGeom>
        </p:spPr>
        <p:txBody>
          <a:bodyPr wrap="none">
            <a:spAutoFit/>
          </a:bodyPr>
          <a:lstStyle/>
          <a:p>
            <a:r>
              <a:rPr lang="bs-Latn-BA" dirty="0"/>
              <a:t>Digitalizacija i analiza vertikalnog skoka </a:t>
            </a:r>
          </a:p>
        </p:txBody>
      </p:sp>
    </p:spTree>
    <p:extLst>
      <p:ext uri="{BB962C8B-B14F-4D97-AF65-F5344CB8AC3E}">
        <p14:creationId xmlns:p14="http://schemas.microsoft.com/office/powerpoint/2010/main" val="399078032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279</TotalTime>
  <Words>1069</Words>
  <Application>Microsoft Office PowerPoint</Application>
  <PresentationFormat>On-screen Show (4:3)</PresentationFormat>
  <Paragraphs>89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Metro</vt:lpstr>
      <vt:lpstr>Digitalizacija 3d objekta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Faketa</dc:creator>
  <cp:lastModifiedBy>Faketa</cp:lastModifiedBy>
  <cp:revision>13</cp:revision>
  <dcterms:created xsi:type="dcterms:W3CDTF">2013-01-05T17:37:37Z</dcterms:created>
  <dcterms:modified xsi:type="dcterms:W3CDTF">2013-01-06T16:25:18Z</dcterms:modified>
</cp:coreProperties>
</file>